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E9946EE-7F4F-46DC-A6F4-A475527B100B}">
          <p14:sldIdLst>
            <p14:sldId id="256"/>
            <p14:sldId id="261"/>
          </p14:sldIdLst>
        </p14:section>
        <p14:section name="Раздел без заголовка" id="{2EB7E88C-F9BC-48A4-9D34-7B27DFA602FE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A12"/>
    <a:srgbClr val="6B625D"/>
    <a:srgbClr val="FFFFFF"/>
    <a:srgbClr val="003B68"/>
    <a:srgbClr val="F0EA00"/>
    <a:srgbClr val="4D7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0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moladmin\dfs\&#1044;&#1086;&#1082;&#1091;&#1084;&#1077;&#1085;&#1090;&#1099;\&#1059;&#1087;&#1088;.%20&#1080;&#1085;&#1074;&#1077;&#1089;&#1090;&#1080;&#1094;&#1080;&#1081;\&#1054;&#1090;&#1076;&#1077;&#1083;%20&#1080;&#1085;&#1074;&#1077;&#1089;&#1090;&#1080;&#1094;&#1080;&#1081;\&#1054;&#1056;&#1042;\&#1076;&#1080;&#1072;&#1075;&#1088;&#1072;&#1084;&#1084;&#1099;\&#1052;&#1057;&#1055;%202016%20&#1075;&#1086;&#1076;%20&#1087;&#1086;%20&#1086;&#1090;&#1088;&#1072;&#1089;&#1083;&#1103;&#1084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moladmin\dfs\&#1044;&#1086;&#1082;&#1091;&#1084;&#1077;&#1085;&#1090;&#1099;\&#1059;&#1087;&#1088;.%20&#1080;&#1085;&#1074;&#1077;&#1089;&#1090;&#1080;&#1094;&#1080;&#1081;\&#1054;&#1090;&#1076;&#1077;&#1083;%20&#1080;&#1085;&#1074;&#1077;&#1089;&#1090;&#1080;&#1094;&#1080;&#1081;\&#1054;&#1056;&#1042;\&#1076;&#1080;&#1072;&#1075;&#1088;&#1072;&#1084;&#1084;&#1099;\&#1052;&#1057;&#1055;%202016%20&#1075;&#1086;&#1076;%20&#1087;&#1086;%20&#1086;&#1090;&#1088;&#1072;&#1089;&#1083;&#1103;&#1084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smoladmin\dfs\&#1044;&#1086;&#1082;&#1091;&#1084;&#1077;&#1085;&#1090;&#1099;\&#1059;&#1087;&#1088;.%20&#1080;&#1085;&#1074;&#1077;&#1089;&#1090;&#1080;&#1094;&#1080;&#1081;\&#1054;&#1090;&#1076;&#1077;&#1083;%20&#1080;&#1085;&#1074;&#1077;&#1089;&#1090;&#1080;&#1094;&#1080;&#1081;\&#1054;&#1056;&#1042;\&#1076;&#1080;&#1072;&#1075;&#1088;&#1072;&#1084;&#1084;&#1099;\&#1052;&#1057;&#1055;%202016%20&#1075;&#1086;&#1076;%20&#1087;&#1086;%20&#1086;&#1090;&#1088;&#1072;&#1089;&#1083;&#1103;&#1084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2017</a:t>
            </a:r>
            <a:r>
              <a:rPr lang="en-US"/>
              <a:t> </a:t>
            </a:r>
            <a:r>
              <a:rPr lang="ru-RU"/>
              <a:t>год </a:t>
            </a:r>
          </a:p>
        </c:rich>
      </c:tx>
      <c:layout>
        <c:manualLayout>
          <c:xMode val="edge"/>
          <c:yMode val="edge"/>
          <c:x val="0.20336783400422676"/>
          <c:y val="5.279164969638626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123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980828483396084E-2"/>
          <c:y val="0.43690851861908064"/>
          <c:w val="0.57536313315660825"/>
          <c:h val="0.37264193857092354"/>
        </c:manualLayout>
      </c:layout>
      <c:pie3DChart>
        <c:varyColors val="1"/>
        <c:ser>
          <c:idx val="0"/>
          <c:order val="0"/>
          <c:tx>
            <c:v>1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3</a:t>
                    </a:r>
                    <a:r>
                      <a:rPr lang="ru-RU" sz="1400" dirty="0" smtClean="0"/>
                      <a:t>4</a:t>
                    </a:r>
                    <a:endParaRPr lang="en-US" sz="14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/>
                      <a:t>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Лист1!$A$21:$D$21</c:f>
              <c:strCache>
                <c:ptCount val="1"/>
                <c:pt idx="0">
                  <c:v>Обрабатывающие производства</c:v>
                </c:pt>
              </c:strCache>
            </c:strRef>
          </c:cat>
          <c:val>
            <c:numRef>
              <c:f>Лист1!$A$22:$D$22</c:f>
              <c:numCache>
                <c:formatCode>General</c:formatCode>
                <c:ptCount val="4"/>
                <c:pt idx="0">
                  <c:v>30000</c:v>
                </c:pt>
                <c:pt idx="1">
                  <c:v>11500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2016</a:t>
            </a:r>
            <a:r>
              <a:rPr lang="en-US"/>
              <a:t> </a:t>
            </a:r>
            <a:r>
              <a:rPr lang="ru-RU"/>
              <a:t>год </a:t>
            </a:r>
          </a:p>
        </c:rich>
      </c:tx>
      <c:layout>
        <c:manualLayout>
          <c:xMode val="edge"/>
          <c:yMode val="edge"/>
          <c:x val="0.2353267153249323"/>
          <c:y val="6.013900973785545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12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677816464455858"/>
          <c:y val="0.43206006090787913"/>
          <c:w val="0.57536313315660825"/>
          <c:h val="0.37264193857092354"/>
        </c:manualLayout>
      </c:layout>
      <c:pie3DChart>
        <c:varyColors val="1"/>
        <c:ser>
          <c:idx val="0"/>
          <c:order val="0"/>
          <c:tx>
            <c:v>1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explosion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/>
                      <a:t>11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/>
                      <a:t>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Лист1!$A$21:$D$21</c:f>
              <c:strCache>
                <c:ptCount val="1"/>
                <c:pt idx="0">
                  <c:v>Обрабатывающие производства</c:v>
                </c:pt>
              </c:strCache>
            </c:strRef>
          </c:cat>
          <c:val>
            <c:numRef>
              <c:f>Лист1!$A$22:$D$22</c:f>
              <c:numCache>
                <c:formatCode>General</c:formatCode>
                <c:ptCount val="4"/>
                <c:pt idx="0">
                  <c:v>30000</c:v>
                </c:pt>
                <c:pt idx="1">
                  <c:v>11500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201</a:t>
            </a:r>
            <a:r>
              <a:rPr lang="en-US" dirty="0" smtClean="0"/>
              <a:t>8 </a:t>
            </a:r>
            <a:r>
              <a:rPr lang="ru-RU" dirty="0"/>
              <a:t>год </a:t>
            </a:r>
          </a:p>
        </c:rich>
      </c:tx>
      <c:layout>
        <c:manualLayout>
          <c:xMode val="edge"/>
          <c:yMode val="edge"/>
          <c:x val="0.18904190559664394"/>
          <c:y val="4.544428965491707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123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980828483396084E-2"/>
          <c:y val="0.43690851861908064"/>
          <c:w val="0.57536313315660825"/>
          <c:h val="0.37264193857092354"/>
        </c:manualLayout>
      </c:layout>
      <c:pie3DChart>
        <c:varyColors val="1"/>
        <c:ser>
          <c:idx val="0"/>
          <c:order val="0"/>
          <c:tx>
            <c:v>1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26</a:t>
                    </a:r>
                    <a:endParaRPr lang="en-US" sz="14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/>
                      <a:t>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Лист1!$A$21:$D$21</c:f>
              <c:strCache>
                <c:ptCount val="1"/>
                <c:pt idx="0">
                  <c:v>Обрабатывающие производства</c:v>
                </c:pt>
              </c:strCache>
            </c:strRef>
          </c:cat>
          <c:val>
            <c:numRef>
              <c:f>Лист1!$A$22:$D$22</c:f>
              <c:numCache>
                <c:formatCode>General</c:formatCode>
                <c:ptCount val="4"/>
                <c:pt idx="0">
                  <c:v>30000</c:v>
                </c:pt>
                <c:pt idx="1">
                  <c:v>11500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2017</a:t>
            </a:r>
            <a:r>
              <a:rPr lang="en-US"/>
              <a:t> </a:t>
            </a:r>
            <a:r>
              <a:rPr lang="ru-RU"/>
              <a:t>год </a:t>
            </a:r>
          </a:p>
        </c:rich>
      </c:tx>
      <c:layout>
        <c:manualLayout>
          <c:xMode val="edge"/>
          <c:yMode val="edge"/>
          <c:x val="0.36811611048618925"/>
          <c:y val="6.013891120752764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123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980828483396084E-2"/>
          <c:y val="0.43690851861908064"/>
          <c:w val="0.57536313315660825"/>
          <c:h val="0.37264193857092354"/>
        </c:manualLayout>
      </c:layout>
      <c:pie3DChart>
        <c:varyColors val="1"/>
        <c:ser>
          <c:idx val="0"/>
          <c:order val="0"/>
          <c:tx>
            <c:v>1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32732671430858512"/>
                  <c:y val="-0.13550093953643366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4</a:t>
                    </a:r>
                    <a:endParaRPr lang="en-US" sz="14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32427297544729711"/>
                  <c:y val="0.108061731709123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</a:t>
                    </a:r>
                    <a:endParaRPr lang="en-US" sz="14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Лист1!$A$21:$D$21</c:f>
              <c:strCache>
                <c:ptCount val="1"/>
                <c:pt idx="0">
                  <c:v>Обрабатывающие производства</c:v>
                </c:pt>
              </c:strCache>
            </c:strRef>
          </c:cat>
          <c:val>
            <c:numRef>
              <c:f>Лист1!$A$22:$D$22</c:f>
              <c:numCache>
                <c:formatCode>General</c:formatCode>
                <c:ptCount val="4"/>
                <c:pt idx="0">
                  <c:v>30000</c:v>
                </c:pt>
                <c:pt idx="1">
                  <c:v>11500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2016</a:t>
            </a:r>
            <a:r>
              <a:rPr lang="en-US"/>
              <a:t> </a:t>
            </a:r>
            <a:r>
              <a:rPr lang="ru-RU"/>
              <a:t>год </a:t>
            </a:r>
          </a:p>
        </c:rich>
      </c:tx>
      <c:layout>
        <c:manualLayout>
          <c:xMode val="edge"/>
          <c:yMode val="edge"/>
          <c:x val="0.31919371019550807"/>
          <c:y val="7.547579957092144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12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9409210703878874"/>
          <c:y val="0.41672307405258235"/>
          <c:w val="0.57536313315660825"/>
          <c:h val="0.37264193857092354"/>
        </c:manualLayout>
      </c:layout>
      <c:pie3DChart>
        <c:varyColors val="1"/>
        <c:ser>
          <c:idx val="0"/>
          <c:order val="0"/>
          <c:tx>
            <c:v>1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dirty="0" smtClean="0"/>
                      <a:t>4</a:t>
                    </a:r>
                    <a:endParaRPr lang="en-US" sz="14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dirty="0" smtClean="0"/>
                      <a:t>2</a:t>
                    </a:r>
                    <a:endParaRPr lang="en-US" sz="14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Лист1!$A$21:$D$21</c:f>
              <c:strCache>
                <c:ptCount val="1"/>
                <c:pt idx="0">
                  <c:v>Обрабатывающие производства</c:v>
                </c:pt>
              </c:strCache>
            </c:strRef>
          </c:cat>
          <c:val>
            <c:numRef>
              <c:f>Лист1!$A$22:$D$22</c:f>
              <c:numCache>
                <c:formatCode>General</c:formatCode>
                <c:ptCount val="4"/>
                <c:pt idx="0">
                  <c:v>30000</c:v>
                </c:pt>
                <c:pt idx="1">
                  <c:v>11500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2018</a:t>
            </a:r>
            <a:r>
              <a:rPr lang="en-US" dirty="0" smtClean="0"/>
              <a:t> </a:t>
            </a:r>
            <a:r>
              <a:rPr lang="ru-RU" dirty="0"/>
              <a:t>год </a:t>
            </a:r>
          </a:p>
        </c:rich>
      </c:tx>
      <c:layout>
        <c:manualLayout>
          <c:xMode val="edge"/>
          <c:yMode val="edge"/>
          <c:x val="0.36811611048618925"/>
          <c:y val="6.013891120752764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123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980828483396084E-2"/>
          <c:y val="0.43690851861908064"/>
          <c:w val="0.57536313315660825"/>
          <c:h val="0.37264193857092354"/>
        </c:manualLayout>
      </c:layout>
      <c:pie3DChart>
        <c:varyColors val="1"/>
        <c:ser>
          <c:idx val="0"/>
          <c:order val="0"/>
          <c:tx>
            <c:v>1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32732671430858512"/>
                  <c:y val="-0.13550093953643366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6</a:t>
                    </a:r>
                    <a:endParaRPr lang="en-US" sz="14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32427297544729711"/>
                  <c:y val="0.108061731709123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4</a:t>
                    </a:r>
                    <a:endParaRPr lang="en-US" sz="14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Лист1!$A$21:$D$21</c:f>
              <c:strCache>
                <c:ptCount val="1"/>
                <c:pt idx="0">
                  <c:v>Обрабатывающие производства</c:v>
                </c:pt>
              </c:strCache>
            </c:strRef>
          </c:cat>
          <c:val>
            <c:numRef>
              <c:f>Лист1!$A$22:$D$22</c:f>
              <c:numCache>
                <c:formatCode>General</c:formatCode>
                <c:ptCount val="4"/>
                <c:pt idx="0">
                  <c:v>30000</c:v>
                </c:pt>
                <c:pt idx="1">
                  <c:v>11500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3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85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123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574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026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245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39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2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2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31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30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19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70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36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62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834C4-EE5D-425F-8AF1-652493F7169A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16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6693" y="1989056"/>
            <a:ext cx="6221691" cy="3374796"/>
          </a:xfrm>
        </p:spPr>
        <p:txBody>
          <a:bodyPr/>
          <a:lstStyle/>
          <a:p>
            <a:pPr algn="ctr"/>
            <a:r>
              <a:rPr lang="ru-RU" sz="3600" b="1" dirty="0" smtClean="0"/>
              <a:t>Эффективность  работы института оценки регулирующего воздействия </a:t>
            </a:r>
            <a:br>
              <a:rPr lang="ru-RU" sz="3600" b="1" dirty="0" smtClean="0"/>
            </a:br>
            <a:r>
              <a:rPr lang="ru-RU" sz="3600" b="1" dirty="0" smtClean="0"/>
              <a:t>в городе Смоленске </a:t>
            </a:r>
            <a:br>
              <a:rPr lang="ru-RU" sz="3600" b="1" dirty="0" smtClean="0"/>
            </a:br>
            <a:endParaRPr lang="ru-RU" sz="3600" b="1" dirty="0"/>
          </a:p>
        </p:txBody>
      </p:sp>
      <p:pic>
        <p:nvPicPr>
          <p:cNvPr id="4" name="Picture 3" descr="C:\Users\siv\Desktop\sm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0439"/>
            <a:ext cx="1772612" cy="166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89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2159110" cy="6858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1400" dirty="0" smtClean="0">
                <a:solidFill>
                  <a:schemeClr val="tx1"/>
                </a:solidFill>
              </a:rPr>
              <a:t>ЭФФЕКТИВНОСТЬ РАБОТЫ ИНСТИТУТА ОЦЕНКИ РЕГУЛИРУЮЩЕГО ВОЗДЕЙСТВИЯ В ГОРОДЕ СМОЛЕНСКЕ</a:t>
            </a:r>
            <a:endParaRPr lang="ru-RU" sz="14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24594" y="2710169"/>
            <a:ext cx="3669754" cy="358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4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080" y="1093510"/>
            <a:ext cx="647699" cy="582601"/>
          </a:xfrm>
          <a:prstGeom prst="rect">
            <a:avLst/>
          </a:prstGeom>
        </p:spPr>
      </p:pic>
      <p:sp>
        <p:nvSpPr>
          <p:cNvPr id="16" name="Объект 2"/>
          <p:cNvSpPr txBox="1">
            <a:spLocks/>
          </p:cNvSpPr>
          <p:nvPr/>
        </p:nvSpPr>
        <p:spPr>
          <a:xfrm>
            <a:off x="3023779" y="1093510"/>
            <a:ext cx="4095750" cy="562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14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ОЦЕНКА РЕГУЛИРУЮЩЕГО ВОЗДЕЙСТВИЯ ПРОЕКТОВ МУНИЦИПАЛЬНЫХ НПА</a:t>
            </a:r>
          </a:p>
          <a:p>
            <a:pPr marL="0" indent="0" algn="ctr">
              <a:buFont typeface="Wingdings 3" charset="2"/>
              <a:buNone/>
            </a:pPr>
            <a:endParaRPr lang="ru-RU" sz="1400" b="1" dirty="0" smtClean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400" b="1" dirty="0" smtClean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4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00563" y="4191885"/>
            <a:ext cx="2282824" cy="592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0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2235676" y="1791023"/>
            <a:ext cx="5070193" cy="433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 период 2016-201</a:t>
            </a:r>
            <a:r>
              <a:rPr lang="en-US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годы  процедуры ОРВ проведены в отношении </a:t>
            </a:r>
            <a:endParaRPr lang="en-US" sz="1200" b="1" dirty="0" smtClean="0">
              <a:solidFill>
                <a:schemeClr val="accent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en-US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ru-RU" sz="12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проектов НПА </a:t>
            </a:r>
          </a:p>
          <a:p>
            <a:pPr marL="0" indent="0" algn="ctr">
              <a:buNone/>
            </a:pPr>
            <a:r>
              <a:rPr lang="ru-RU" sz="14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Количество проведенных </a:t>
            </a:r>
            <a:r>
              <a:rPr lang="ru-RU" sz="14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процедур </a:t>
            </a:r>
            <a:r>
              <a:rPr lang="ru-RU" sz="14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ОРВ  в 201</a:t>
            </a:r>
            <a:r>
              <a:rPr lang="en-US" sz="14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ru-RU" sz="14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году увеличилось вдвое  </a:t>
            </a:r>
            <a:r>
              <a:rPr lang="ru-RU" sz="14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 уровню 2016 </a:t>
            </a:r>
            <a:r>
              <a:rPr lang="ru-RU" sz="14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г. </a:t>
            </a:r>
          </a:p>
          <a:p>
            <a:pPr marL="0" indent="0" algn="ctr">
              <a:buNone/>
            </a:pP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 г. – 15</a:t>
            </a:r>
            <a:r>
              <a:rPr lang="ru-RU" sz="12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из них </a:t>
            </a:r>
            <a:r>
              <a:rPr lang="en-US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положительных и 4 отрицательных </a:t>
            </a:r>
          </a:p>
          <a:p>
            <a:pPr marL="0" indent="0" algn="ctr">
              <a:buNone/>
            </a:pP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 г. – 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43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 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из 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них 34 положительных и 9 отрицательных</a:t>
            </a:r>
          </a:p>
          <a:p>
            <a:pPr marL="0" indent="0" algn="ctr">
              <a:buNone/>
            </a:pPr>
            <a:r>
              <a:rPr lang="en-US" sz="12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  <a:r>
              <a:rPr lang="ru-RU" sz="12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 г. – 29</a:t>
            </a:r>
            <a:r>
              <a:rPr lang="ru-RU" sz="1200" b="1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 </a:t>
            </a:r>
            <a:r>
              <a:rPr lang="ru-RU" sz="1200" b="1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из </a:t>
            </a:r>
            <a:r>
              <a:rPr lang="ru-RU" sz="12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них 26 положительных и 3 отрицательных</a:t>
            </a:r>
          </a:p>
          <a:p>
            <a:pPr marL="0" indent="0" algn="ctr">
              <a:buFont typeface="Wingdings 3" charset="2"/>
              <a:buNone/>
            </a:pPr>
            <a:endParaRPr lang="ru-RU" sz="11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2699931" y="3035142"/>
            <a:ext cx="4605938" cy="447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2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1423447" y="178386"/>
            <a:ext cx="5882421" cy="6794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16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ru-RU" sz="14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СНИЖЕНИЕ АДМИНИСТРАТИВНЫХ БАРЬЕРОВ </a:t>
            </a:r>
          </a:p>
          <a:p>
            <a:pPr marL="0" indent="0" algn="ctr">
              <a:buFont typeface="Wingdings 3" charset="2"/>
              <a:buNone/>
            </a:pPr>
            <a:r>
              <a:rPr lang="ru-RU" sz="14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ДЛЯ БИЗНЕСА</a:t>
            </a:r>
            <a:endParaRPr lang="ru-RU" sz="1400" dirty="0">
              <a:solidFill>
                <a:srgbClr val="2F5A1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344186"/>
              </p:ext>
            </p:extLst>
          </p:nvPr>
        </p:nvGraphicFramePr>
        <p:xfrm>
          <a:off x="5532860" y="3919897"/>
          <a:ext cx="1773009" cy="172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453253"/>
              </p:ext>
            </p:extLst>
          </p:nvPr>
        </p:nvGraphicFramePr>
        <p:xfrm>
          <a:off x="3678759" y="4925554"/>
          <a:ext cx="1817163" cy="172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0137"/>
              </p:ext>
            </p:extLst>
          </p:nvPr>
        </p:nvGraphicFramePr>
        <p:xfrm>
          <a:off x="2235676" y="3919897"/>
          <a:ext cx="1773009" cy="172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5515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2159110" cy="6858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1400" dirty="0" smtClean="0">
                <a:solidFill>
                  <a:schemeClr val="tx1"/>
                </a:solidFill>
              </a:rPr>
              <a:t>ЭФФЕКТИВНОСТЬ РАБОТЫ ИНСТИТУТА ОЦЕНКИ РЕГУЛИРУЮЩЕГО ВОЗДЕЙСТВИЯ В ГОРОДЕ СМОЛЕНСКЕ</a:t>
            </a:r>
            <a:endParaRPr lang="ru-RU" sz="14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113633" y="1239282"/>
            <a:ext cx="3669754" cy="334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14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ЭКСПЕРТИЗА МУНИЦИПАЛЬНЫХ НПА</a:t>
            </a:r>
            <a:endParaRPr lang="ru-RU" sz="14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2798598" y="832980"/>
            <a:ext cx="4095750" cy="562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4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229" y="1152360"/>
            <a:ext cx="647699" cy="670425"/>
          </a:xfrm>
          <a:prstGeom prst="rect">
            <a:avLst/>
          </a:prstGeom>
        </p:spPr>
      </p:pic>
      <p:sp>
        <p:nvSpPr>
          <p:cNvPr id="20" name="Объект 2"/>
          <p:cNvSpPr txBox="1">
            <a:spLocks/>
          </p:cNvSpPr>
          <p:nvPr/>
        </p:nvSpPr>
        <p:spPr>
          <a:xfrm>
            <a:off x="4500563" y="4191885"/>
            <a:ext cx="2282824" cy="592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0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2847479" y="1326443"/>
            <a:ext cx="5070193" cy="3222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2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1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2158738" y="1574276"/>
            <a:ext cx="5335571" cy="1216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1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</a:t>
            </a:r>
          </a:p>
          <a:p>
            <a:pPr marL="0" indent="0" algn="ctr">
              <a:buNone/>
            </a:pP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 </a:t>
            </a:r>
            <a:r>
              <a:rPr lang="ru-RU" sz="12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период 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2016-2018 </a:t>
            </a:r>
            <a:r>
              <a:rPr lang="ru-RU" sz="12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годы  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экспертиза проведена  в </a:t>
            </a:r>
            <a:r>
              <a:rPr lang="ru-RU" sz="12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отношении </a:t>
            </a:r>
            <a:endParaRPr lang="ru-RU" sz="1200" b="1" dirty="0" smtClean="0">
              <a:solidFill>
                <a:schemeClr val="accent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23 проектов </a:t>
            </a:r>
            <a:r>
              <a:rPr lang="ru-RU" sz="12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НПА </a:t>
            </a:r>
          </a:p>
          <a:p>
            <a:pPr marL="0" indent="0" algn="ctr">
              <a:buFont typeface="Wingdings 3" charset="2"/>
              <a:buNone/>
            </a:pPr>
            <a:r>
              <a:rPr lang="ru-RU" sz="11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</a:t>
            </a:r>
            <a:r>
              <a:rPr lang="ru-RU" sz="11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2018  году 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 </a:t>
            </a:r>
            <a:r>
              <a:rPr lang="ru-RU" sz="11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66%</a:t>
            </a:r>
            <a:r>
              <a:rPr lang="ru-RU" sz="14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больше проведенных экспертиз к уровню 2016 г.</a:t>
            </a:r>
          </a:p>
          <a:p>
            <a:pPr marL="0" indent="0" algn="ctr">
              <a:buFont typeface="Wingdings 3" charset="2"/>
              <a:buNone/>
            </a:pP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2016 г. – 6, из них 4 положительных  и 2 отрицательных            </a:t>
            </a:r>
          </a:p>
          <a:p>
            <a:pPr marL="0" indent="0" algn="ctr">
              <a:buFont typeface="Wingdings 3" charset="2"/>
              <a:buNone/>
            </a:pP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2017 г. -  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7, 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 </a:t>
            </a: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них  3 положительных  и 4  отрицательных</a:t>
            </a:r>
          </a:p>
          <a:p>
            <a:pPr marL="0" indent="0" algn="ctr">
              <a:buFont typeface="Wingdings 3" charset="2"/>
              <a:buNone/>
            </a:pPr>
            <a:r>
              <a:rPr lang="ru-RU" sz="12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2018 г . - 10, из них  4 положительных и 6 отрицательных</a:t>
            </a:r>
          </a:p>
          <a:p>
            <a:pPr marL="0" indent="0" algn="ctr">
              <a:buFont typeface="Wingdings 3" charset="2"/>
              <a:buNone/>
            </a:pPr>
            <a:endParaRPr lang="ru-RU" sz="12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2057401" y="178386"/>
            <a:ext cx="4886325" cy="562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16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СНИЖЕНИЕ АДМИНИСТРАТИВНЫХ БАРЬЕРОВ ДЛЯ БИЗНЕСА</a:t>
            </a:r>
            <a:endParaRPr lang="ru-RU" sz="1600" dirty="0">
              <a:solidFill>
                <a:srgbClr val="2F5A1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287391"/>
              </p:ext>
            </p:extLst>
          </p:nvPr>
        </p:nvGraphicFramePr>
        <p:xfrm>
          <a:off x="5818340" y="4026552"/>
          <a:ext cx="1930093" cy="172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688536"/>
              </p:ext>
            </p:extLst>
          </p:nvPr>
        </p:nvGraphicFramePr>
        <p:xfrm>
          <a:off x="4257003" y="5201893"/>
          <a:ext cx="1874797" cy="1656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640545"/>
              </p:ext>
            </p:extLst>
          </p:nvPr>
        </p:nvGraphicFramePr>
        <p:xfrm>
          <a:off x="2570470" y="4094111"/>
          <a:ext cx="1930093" cy="172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379367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1339</TotalTime>
  <Words>191</Words>
  <Application>Microsoft Office PowerPoint</Application>
  <PresentationFormat>Экран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Грань</vt:lpstr>
      <vt:lpstr>Эффективность  работы института оценки регулирующего воздействия  в городе Смоленске  </vt:lpstr>
      <vt:lpstr>    ЭФФЕКТИВНОСТЬ РАБОТЫ ИНСТИТУТА ОЦЕНКИ РЕГУЛИРУЮЩЕГО ВОЗДЕЙСТВИЯ В ГОРОДЕ СМОЛЕНСКЕ</vt:lpstr>
      <vt:lpstr>    ЭФФЕКТИВНОСТЬ РАБОТЫ ИНСТИТУТА ОЦЕНКИ РЕГУЛИРУЮЩЕГО ВОЗДЕЙСТВИЯ В ГОРОДЕ СМОЛЕНСКЕ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Смоленск – ключ к переменам!</dc:title>
  <dc:creator>Пономаренко Елена Михайловна</dc:creator>
  <cp:lastModifiedBy>Милашевская Ирина Анатольеврна</cp:lastModifiedBy>
  <cp:revision>179</cp:revision>
  <dcterms:created xsi:type="dcterms:W3CDTF">2017-09-20T13:31:16Z</dcterms:created>
  <dcterms:modified xsi:type="dcterms:W3CDTF">2019-01-22T13:03:53Z</dcterms:modified>
</cp:coreProperties>
</file>