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6" r:id="rId5"/>
    <p:sldId id="271" r:id="rId6"/>
    <p:sldId id="272" r:id="rId7"/>
    <p:sldId id="267" r:id="rId8"/>
    <p:sldId id="268" r:id="rId9"/>
    <p:sldId id="269" r:id="rId10"/>
    <p:sldId id="273" r:id="rId1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8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196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9433" y="131775"/>
            <a:ext cx="6025133" cy="941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grul.nalog.ru/" TargetMode="External"/><Relationship Id="rId2" Type="http://schemas.openxmlformats.org/officeDocument/2006/relationships/hyperlink" Target="https://www.smoladmin.ru/administraciya-goroda/struktura/komitet-po-informacionnym-resursam-i-telekommunikaciyam/v-pomosch-polzovately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4400" y="2057400"/>
            <a:ext cx="754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lang="ru-RU" sz="3200" b="1" i="1" dirty="0" smtClean="0">
                <a:solidFill>
                  <a:srgbClr val="C00000"/>
                </a:solidFill>
                <a:latin typeface="Calibri"/>
                <a:cs typeface="Calibri"/>
              </a:rPr>
              <a:t>существление </a:t>
            </a:r>
            <a:r>
              <a:rPr lang="ru-RU" sz="3200" b="1" i="1" dirty="0">
                <a:solidFill>
                  <a:srgbClr val="C00000"/>
                </a:solidFill>
                <a:latin typeface="Calibri"/>
                <a:cs typeface="Calibri"/>
              </a:rPr>
              <a:t>межведомственного электронного информационного взаимодействия при оказании муниципальных услуг органами местного самоуправления муниципальных </a:t>
            </a:r>
            <a:r>
              <a:rPr lang="ru-RU" sz="3200" b="1" i="1" dirty="0" smtClean="0">
                <a:solidFill>
                  <a:srgbClr val="C00000"/>
                </a:solidFill>
                <a:latin typeface="Calibri"/>
                <a:cs typeface="Calibri"/>
              </a:rPr>
              <a:t>образований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latin typeface="Calibri"/>
                <a:cs typeface="Calibri"/>
              </a:rPr>
              <a:t>Смоленской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492990"/>
          </a:xfrm>
        </p:spPr>
        <p:txBody>
          <a:bodyPr/>
          <a:lstStyle/>
          <a:p>
            <a:r>
              <a:rPr lang="ru-RU" dirty="0" smtClean="0"/>
              <a:t>Справочник кодов услуг (идентификаторы) на ФРГУ и наименование муниципальных услуг можно скачать по ссылке </a:t>
            </a:r>
            <a:r>
              <a:rPr lang="en-US" dirty="0">
                <a:hlinkClick r:id="rId2"/>
              </a:rPr>
              <a:t>https://www.smoladmin.ru/administraciya-goroda/struktura/komitet-po-informacionnym-resursam-i-telekommunikaciyam/v-pomosch-polzovatelyu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Данные по структурным подразделениям можно посмотреть на сайте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://egrul.nalog.ru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04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44029" y="1362070"/>
            <a:ext cx="8441335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</a:pPr>
            <a:endParaRPr lang="ru-RU" dirty="0"/>
          </a:p>
          <a:p>
            <a:pPr marL="355600" marR="5080" lvl="0" indent="-342900">
              <a:spcBef>
                <a:spcPts val="100"/>
              </a:spcBef>
              <a:buFontTx/>
              <a:buAutoNum type="arabicPeriod"/>
            </a:pPr>
            <a:r>
              <a:rPr lang="ru-RU" dirty="0"/>
              <a:t>Загрузить систему электронного документооборота </a:t>
            </a:r>
            <a:r>
              <a:rPr lang="ru-RU" dirty="0" err="1"/>
              <a:t>ДелоPro</a:t>
            </a:r>
            <a:r>
              <a:rPr lang="ru-RU" dirty="0"/>
              <a:t>;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 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1923" t="12718" r="29303" b="42144"/>
          <a:stretch/>
        </p:blipFill>
        <p:spPr bwMode="auto">
          <a:xfrm>
            <a:off x="457200" y="2381543"/>
            <a:ext cx="7620000" cy="312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1864233" y="118140"/>
            <a:ext cx="651776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1800" dirty="0"/>
              <a:t>СОЗДАНИЕ МЕЖВЕДОМСТВЕННОГО ЗАПРОСА В РОСРЕЕСТР</a:t>
            </a:r>
          </a:p>
          <a:p>
            <a:r>
              <a:rPr lang="ru-RU" sz="1800" dirty="0"/>
              <a:t>На примере запроса </a:t>
            </a:r>
            <a:r>
              <a:rPr lang="ru-RU" sz="1800" u="sng" dirty="0"/>
              <a:t>«Выписка из ЕГРН о правах отдельного лица на имевшиеся/имеющиеся у него объекты недвижимости</a:t>
            </a:r>
            <a:r>
              <a:rPr lang="ru-RU" sz="1800" dirty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5547"/>
            <a:ext cx="9144000" cy="57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905000" y="76200"/>
            <a:ext cx="6025133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1800" dirty="0"/>
              <a:t>СОЗДАНИЕ МЕЖВЕДОМСТВЕННОГО ЗАПРОСА В РОСРЕЕСТР</a:t>
            </a:r>
          </a:p>
          <a:p>
            <a:r>
              <a:rPr lang="ru-RU" sz="1800" dirty="0"/>
              <a:t>На примере запроса </a:t>
            </a:r>
            <a:r>
              <a:rPr lang="ru-RU" sz="1800" u="sng" dirty="0"/>
              <a:t>«Выписка из ЕГРН о правах отдельного лица на имевшиеся/имеющиеся у него объекты недвижимости</a:t>
            </a:r>
            <a:r>
              <a:rPr lang="ru-RU" sz="1800" dirty="0"/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44596" y="1528313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4596" y="2562045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4198" y="3625772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9" y="1112808"/>
            <a:ext cx="8763000" cy="545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7189" y="1447800"/>
            <a:ext cx="8915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905000" y="76200"/>
            <a:ext cx="6025133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1800" dirty="0"/>
              <a:t>СОЗДАНИЕ МЕЖВЕДОМСТВЕННОГО ЗАПРОСА В РОСРЕЕСТР</a:t>
            </a:r>
          </a:p>
          <a:p>
            <a:r>
              <a:rPr lang="ru-RU" sz="1800" dirty="0"/>
              <a:t>На примере запроса </a:t>
            </a:r>
            <a:r>
              <a:rPr lang="ru-RU" sz="1800" u="sng" dirty="0"/>
              <a:t>«Выписка из ЕГРН о правах отдельного лица на имевшиеся/имеющиеся у него объекты недвижимости</a:t>
            </a:r>
            <a:r>
              <a:rPr lang="ru-RU" sz="1800" dirty="0"/>
              <a:t>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1978325"/>
            <a:ext cx="83058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ПРИМЕР: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6700000000171658753 </a:t>
            </a:r>
            <a:r>
              <a:rPr lang="ru-RU" dirty="0">
                <a:solidFill>
                  <a:srgbClr val="FF0000"/>
                </a:solidFill>
              </a:rPr>
              <a:t>Предоставление гражданам, имеющим трех и более детей, земельных участков в собственность бесплатно</a:t>
            </a:r>
          </a:p>
        </p:txBody>
      </p:sp>
    </p:spTree>
    <p:extLst>
      <p:ext uri="{BB962C8B-B14F-4D97-AF65-F5344CB8AC3E}">
        <p14:creationId xmlns:p14="http://schemas.microsoft.com/office/powerpoint/2010/main" val="409287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905000" y="76200"/>
            <a:ext cx="6025133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1800" dirty="0"/>
              <a:t>СОЗДАНИЕ МЕЖВЕДОМСТВЕННОГО ЗАПРОСА В РОСРЕЕСТР</a:t>
            </a:r>
          </a:p>
          <a:p>
            <a:r>
              <a:rPr lang="ru-RU" sz="1800" dirty="0"/>
              <a:t>На примере запроса </a:t>
            </a:r>
            <a:r>
              <a:rPr lang="ru-RU" sz="1800" u="sng" dirty="0"/>
              <a:t>«Выписка из ЕГРН о правах отдельного лица на имевшиеся/имеющиеся у него объекты недвижимости</a:t>
            </a:r>
            <a:r>
              <a:rPr lang="ru-RU" sz="1800" dirty="0"/>
              <a:t>»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8444164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867074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43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905000" y="76200"/>
            <a:ext cx="6025133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1800" dirty="0"/>
              <a:t>СОЗДАНИЕ МЕЖВЕДОМСТВЕННОГО ЗАПРОСА В РОСРЕЕСТР</a:t>
            </a:r>
          </a:p>
          <a:p>
            <a:r>
              <a:rPr lang="ru-RU" sz="1800" dirty="0"/>
              <a:t>На примере запроса </a:t>
            </a:r>
            <a:r>
              <a:rPr lang="ru-RU" sz="1800" u="sng" dirty="0"/>
              <a:t>«Выписка из ЕГРН о правах отдельного лица на имевшиеся/имеющиеся у него объекты недвижимости</a:t>
            </a:r>
            <a:r>
              <a:rPr lang="ru-RU" sz="1800" dirty="0"/>
              <a:t>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" y="1219200"/>
            <a:ext cx="9113635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3400" y="4382869"/>
            <a:ext cx="7692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!!!!    СНИЛС </a:t>
            </a:r>
            <a:r>
              <a:rPr lang="ru-RU" sz="3600" b="1" dirty="0">
                <a:solidFill>
                  <a:srgbClr val="FF0000"/>
                </a:solidFill>
              </a:rPr>
              <a:t>(ХХХ-ХХХ-ХХХ ХХ</a:t>
            </a:r>
            <a:r>
              <a:rPr lang="ru-RU" sz="3600" b="1" dirty="0" smtClean="0">
                <a:solidFill>
                  <a:srgbClr val="FF0000"/>
                </a:solidFill>
              </a:rPr>
              <a:t>)    !!!!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44667" r="35000" b="35391"/>
          <a:stretch/>
        </p:blipFill>
        <p:spPr bwMode="auto">
          <a:xfrm>
            <a:off x="1052423" y="5029200"/>
            <a:ext cx="7924800" cy="170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0" y="2855119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рождения не вводить!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051167" cy="830997"/>
          </a:xfrm>
        </p:spPr>
        <p:txBody>
          <a:bodyPr/>
          <a:lstStyle/>
          <a:p>
            <a:r>
              <a:rPr lang="ru-RU" sz="1800" dirty="0"/>
              <a:t>СОЗДАНИЕ МЕЖВЕДОМСТВЕННОГО ЗАПРОСА В РОСРЕЕСТР</a:t>
            </a:r>
            <a:br>
              <a:rPr lang="ru-RU" sz="1800" dirty="0"/>
            </a:br>
            <a:r>
              <a:rPr lang="ru-RU" sz="1800" dirty="0"/>
              <a:t>На примере запроса </a:t>
            </a:r>
            <a:r>
              <a:rPr lang="ru-RU" sz="1800" u="sng" dirty="0"/>
              <a:t>«Выписка из ЕГРН о правах отдельного лица на имевшиеся/имеющиеся у него объекты недвижимости</a:t>
            </a:r>
            <a:r>
              <a:rPr lang="ru-RU" sz="1800" dirty="0"/>
              <a:t>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6132"/>
            <a:ext cx="8801219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" y="5835732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После того, как запрос будет подписан, высветится отчет в поле </a:t>
            </a:r>
            <a:r>
              <a:rPr lang="ru-RU" b="1" dirty="0"/>
              <a:t>«Информация о событиях»</a:t>
            </a:r>
            <a:r>
              <a:rPr lang="ru-RU" dirty="0"/>
              <a:t> и в поле </a:t>
            </a:r>
            <a:r>
              <a:rPr lang="ru-RU" b="1" dirty="0"/>
              <a:t>«Подписан»</a:t>
            </a:r>
            <a:r>
              <a:rPr lang="ru-RU" dirty="0"/>
              <a:t> появится зеленая галочка. После этого нажимаем </a:t>
            </a:r>
            <a:r>
              <a:rPr lang="ru-RU" b="1" dirty="0"/>
              <a:t>«Отправить»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3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051167" cy="830997"/>
          </a:xfrm>
        </p:spPr>
        <p:txBody>
          <a:bodyPr/>
          <a:lstStyle/>
          <a:p>
            <a:r>
              <a:rPr lang="ru-RU" sz="1800" dirty="0"/>
              <a:t>СОЗДАНИЕ МЕЖВЕДОМСТВЕННОГО ЗАПРОСА В РОСРЕЕСТР</a:t>
            </a:r>
            <a:br>
              <a:rPr lang="ru-RU" sz="1800" dirty="0"/>
            </a:br>
            <a:r>
              <a:rPr lang="ru-RU" sz="1800" dirty="0"/>
              <a:t>На примере запроса </a:t>
            </a:r>
            <a:r>
              <a:rPr lang="ru-RU" sz="1800" u="sng" dirty="0"/>
              <a:t>«Выписка из ЕГРН о правах отдельного лица на имевшиеся/имеющиеся у него объекты недвижимости</a:t>
            </a:r>
            <a:r>
              <a:rPr lang="ru-RU" sz="1800" dirty="0"/>
              <a:t>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883876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8477" y="1469571"/>
            <a:ext cx="66118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Нажмите кнопку </a:t>
            </a:r>
            <a:r>
              <a:rPr lang="ru-RU" b="1" dirty="0"/>
              <a:t>«Показать результат</a:t>
            </a:r>
            <a:r>
              <a:rPr lang="ru-RU" b="1" dirty="0" smtClean="0"/>
              <a:t>». </a:t>
            </a:r>
          </a:p>
          <a:p>
            <a:pPr lvl="0"/>
            <a:r>
              <a:rPr lang="ru-RU" dirty="0" smtClean="0"/>
              <a:t>Появится </a:t>
            </a:r>
            <a:r>
              <a:rPr lang="ru-RU" dirty="0"/>
              <a:t>статус «В обработке». </a:t>
            </a:r>
            <a:endParaRPr lang="ru-RU" dirty="0" smtClean="0"/>
          </a:p>
          <a:p>
            <a:pPr lvl="0"/>
            <a:r>
              <a:rPr lang="ru-RU" dirty="0" smtClean="0"/>
              <a:t>Ответ </a:t>
            </a:r>
            <a:r>
              <a:rPr lang="ru-RU" dirty="0"/>
              <a:t>на запрос от </a:t>
            </a:r>
            <a:r>
              <a:rPr lang="ru-RU" dirty="0" err="1"/>
              <a:t>Росреестра</a:t>
            </a:r>
            <a:r>
              <a:rPr lang="ru-RU" dirty="0"/>
              <a:t> может приходить через 1 – 5 дней</a:t>
            </a:r>
          </a:p>
        </p:txBody>
      </p:sp>
    </p:spTree>
    <p:extLst>
      <p:ext uri="{BB962C8B-B14F-4D97-AF65-F5344CB8AC3E}">
        <p14:creationId xmlns:p14="http://schemas.microsoft.com/office/powerpoint/2010/main" val="25095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051167" cy="830997"/>
          </a:xfrm>
        </p:spPr>
        <p:txBody>
          <a:bodyPr/>
          <a:lstStyle/>
          <a:p>
            <a:r>
              <a:rPr lang="ru-RU" sz="1800" dirty="0"/>
              <a:t>СОЗДАНИЕ МЕЖВЕДОМСТВЕННОГО ЗАПРОСА В РОСРЕЕСТР</a:t>
            </a:r>
            <a:br>
              <a:rPr lang="ru-RU" sz="1800" dirty="0"/>
            </a:br>
            <a:r>
              <a:rPr lang="ru-RU" sz="1800" dirty="0"/>
              <a:t>На примере запроса </a:t>
            </a:r>
            <a:r>
              <a:rPr lang="ru-RU" sz="1800" u="sng" dirty="0"/>
              <a:t>«Выписка из ЕГРН о правах отдельного лица на имевшиеся/имеющиеся у него объекты недвижимости</a:t>
            </a:r>
            <a:r>
              <a:rPr lang="ru-RU" sz="1800" dirty="0"/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8477" y="1752600"/>
            <a:ext cx="4375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Результат приходит в формате .</a:t>
            </a:r>
            <a:r>
              <a:rPr lang="en-US" dirty="0"/>
              <a:t>pdf </a:t>
            </a:r>
            <a:r>
              <a:rPr lang="ru-RU" dirty="0"/>
              <a:t>и .</a:t>
            </a:r>
            <a:r>
              <a:rPr lang="en-US" dirty="0"/>
              <a:t>xml </a:t>
            </a:r>
            <a:endParaRPr lang="ru-RU" dirty="0"/>
          </a:p>
        </p:txBody>
      </p:sp>
      <p:pic>
        <p:nvPicPr>
          <p:cNvPr id="512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77" y="2590800"/>
            <a:ext cx="8019723" cy="394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67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269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Times New Roman</vt:lpstr>
      <vt:lpstr>Office Theme</vt:lpstr>
      <vt:lpstr>Презентация PowerPoint</vt:lpstr>
      <vt:lpstr>Презентация PowerPoint</vt:lpstr>
      <vt:lpstr>СОЗДАНИЕ МЕЖВЕДОМСТВЕННОГО ЗАПРОСА В РОСРЕЕСТР На примере запроса «Выписка из ЕГРН о правах отдельного лица на имевшиеся/имеющиеся у него объекты недвижимости»</vt:lpstr>
      <vt:lpstr>СОЗДАНИЕ МЕЖВЕДОМСТВЕННОГО ЗАПРОСА В РОСРЕЕСТР На примере запроса «Выписка из ЕГРН о правах отдельного лица на имевшиеся/имеющиеся у него объекты недвижимости»</vt:lpstr>
      <vt:lpstr>СОЗДАНИЕ МЕЖВЕДОМСТВЕННОГО ЗАПРОСА В РОСРЕЕСТР На примере запроса «Выписка из ЕГРН о правах отдельного лица на имевшиеся/имеющиеся у него объекты недвижимости»</vt:lpstr>
      <vt:lpstr>СОЗДАНИЕ МЕЖВЕДОМСТВЕННОГО ЗАПРОСА В РОСРЕЕСТР На примере запроса «Выписка из ЕГРН о правах отдельного лица на имевшиеся/имеющиеся у него объекты недвижимости»</vt:lpstr>
      <vt:lpstr>СОЗДАНИЕ МЕЖВЕДОМСТВЕННОГО ЗАПРОСА В РОСРЕЕСТР На примере запроса «Выписка из ЕГРН о правах отдельного лица на имевшиеся/имеющиеся у него объекты недвижимости»</vt:lpstr>
      <vt:lpstr>СОЗДАНИЕ МЕЖВЕДОМСТВЕННОГО ЗАПРОСА В РОСРЕЕСТР На примере запроса «Выписка из ЕГРН о правах отдельного лица на имевшиеся/имеющиеся у него объекты недвижимости»</vt:lpstr>
      <vt:lpstr>СОЗДАНИЕ МЕЖВЕДОМСТВЕННОГО ЗАПРОСА В РОСРЕЕСТР На примере запроса «Выписка из ЕГРН о правах отдельного лица на имевшиеся/имеющиеся у него объекты недвижимости»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Veselova_EV</dc:creator>
  <cp:lastModifiedBy>Буракова Ольга Александровна</cp:lastModifiedBy>
  <cp:revision>18</cp:revision>
  <dcterms:created xsi:type="dcterms:W3CDTF">2020-09-02T11:14:29Z</dcterms:created>
  <dcterms:modified xsi:type="dcterms:W3CDTF">2021-03-10T11:07:56Z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2013-11-27T00:00:00Z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2020-09-02T00:00:00Z</vt:filetime>
  </property>
</Properties>
</file>